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58" r:id="rId5"/>
    <p:sldId id="262" r:id="rId6"/>
    <p:sldId id="261" r:id="rId7"/>
    <p:sldId id="263" r:id="rId8"/>
    <p:sldId id="264" r:id="rId9"/>
    <p:sldId id="278" r:id="rId10"/>
    <p:sldId id="276" r:id="rId11"/>
    <p:sldId id="277" r:id="rId12"/>
    <p:sldId id="266" r:id="rId13"/>
    <p:sldId id="267" r:id="rId14"/>
    <p:sldId id="273" r:id="rId15"/>
    <p:sldId id="274" r:id="rId16"/>
    <p:sldId id="268" r:id="rId17"/>
    <p:sldId id="270" r:id="rId18"/>
    <p:sldId id="265" r:id="rId19"/>
    <p:sldId id="271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05866-7B13-428B-935F-E0CFCB52A899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3574-B7D6-4800-B45D-F1DEE947D1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05866-7B13-428B-935F-E0CFCB52A899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3574-B7D6-4800-B45D-F1DEE947D1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05866-7B13-428B-935F-E0CFCB52A899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3574-B7D6-4800-B45D-F1DEE947D1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05866-7B13-428B-935F-E0CFCB52A899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3574-B7D6-4800-B45D-F1DEE947D1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05866-7B13-428B-935F-E0CFCB52A899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3574-B7D6-4800-B45D-F1DEE947D1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05866-7B13-428B-935F-E0CFCB52A899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3574-B7D6-4800-B45D-F1DEE947D1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05866-7B13-428B-935F-E0CFCB52A899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3574-B7D6-4800-B45D-F1DEE947D1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05866-7B13-428B-935F-E0CFCB52A899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3574-B7D6-4800-B45D-F1DEE947D1B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05866-7B13-428B-935F-E0CFCB52A899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D8A3574-B7D6-4800-B45D-F1DEE947D1B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05866-7B13-428B-935F-E0CFCB52A899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3574-B7D6-4800-B45D-F1DEE947D1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05866-7B13-428B-935F-E0CFCB52A899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3574-B7D6-4800-B45D-F1DEE947D1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8D8A3574-B7D6-4800-B45D-F1DEE947D1B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2505866-7B13-428B-935F-E0CFCB52A899}" type="datetimeFigureOut">
              <a:rPr lang="en-US" smtClean="0"/>
              <a:t>5/4/2015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mtClean="0"/>
              <a:t>ECGs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for Perfusion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Michael F. Hancock, CCP</a:t>
            </a:r>
          </a:p>
          <a:p>
            <a:r>
              <a:rPr lang="en-US" dirty="0" smtClean="0"/>
              <a:t>Cooper University Hospital </a:t>
            </a:r>
          </a:p>
          <a:p>
            <a:r>
              <a:rPr lang="en-US" dirty="0" smtClean="0"/>
              <a:t>School of Perfusion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207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ECG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Electrocardiogram (ECG)- detects </a:t>
            </a:r>
            <a:r>
              <a:rPr lang="en-US" dirty="0" smtClean="0">
                <a:solidFill>
                  <a:srgbClr val="FF0000"/>
                </a:solidFill>
              </a:rPr>
              <a:t>Electrical Activity </a:t>
            </a:r>
            <a:r>
              <a:rPr lang="en-US" dirty="0" smtClean="0"/>
              <a:t>in the heart</a:t>
            </a:r>
          </a:p>
          <a:p>
            <a:pPr lvl="1"/>
            <a:r>
              <a:rPr lang="en-US" dirty="0" smtClean="0"/>
              <a:t>Electrical impulses are sent from intrinsic pacemaker sites within the heart</a:t>
            </a:r>
          </a:p>
          <a:p>
            <a:pPr lvl="2"/>
            <a:r>
              <a:rPr lang="en-US" dirty="0" smtClean="0"/>
              <a:t>Electrical Activity does not always equate to Mechanical Activity 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3581400"/>
            <a:ext cx="3290600" cy="324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984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Intrinsic Pacemaker 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 Node- </a:t>
            </a:r>
            <a:r>
              <a:rPr lang="en-US" sz="1800" dirty="0" smtClean="0">
                <a:solidFill>
                  <a:srgbClr val="FF0000"/>
                </a:solidFill>
              </a:rPr>
              <a:t>Primary Pacemaker of the Heart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Rate: 60-100</a:t>
            </a:r>
          </a:p>
          <a:p>
            <a:r>
              <a:rPr lang="en-US" dirty="0" smtClean="0"/>
              <a:t>AV Node-</a:t>
            </a:r>
          </a:p>
          <a:p>
            <a:pPr lvl="1"/>
            <a:r>
              <a:rPr lang="en-US" dirty="0" smtClean="0"/>
              <a:t>Rate: 40-60</a:t>
            </a:r>
          </a:p>
          <a:p>
            <a:r>
              <a:rPr lang="en-US" dirty="0" smtClean="0"/>
              <a:t>Purkinje Fibers-</a:t>
            </a:r>
          </a:p>
          <a:p>
            <a:pPr lvl="1"/>
            <a:r>
              <a:rPr lang="en-US" dirty="0" smtClean="0"/>
              <a:t>Rate: 20-40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55"/>
          <a:stretch/>
        </p:blipFill>
        <p:spPr>
          <a:xfrm>
            <a:off x="3048000" y="2770909"/>
            <a:ext cx="6096000" cy="4094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831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3788814"/>
            <a:ext cx="3108036" cy="30691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ECG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fff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5" t="6263" r="11907" b="73737"/>
          <a:stretch/>
        </p:blipFill>
        <p:spPr>
          <a:xfrm>
            <a:off x="0" y="1163782"/>
            <a:ext cx="8409710" cy="284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046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Rhythms in the 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dirty="0" smtClean="0"/>
              <a:t>Normal Sinus </a:t>
            </a:r>
          </a:p>
          <a:p>
            <a:r>
              <a:rPr lang="en-US" dirty="0" smtClean="0"/>
              <a:t>Bradycardia</a:t>
            </a:r>
          </a:p>
          <a:p>
            <a:r>
              <a:rPr lang="en-US" dirty="0" smtClean="0"/>
              <a:t>Tachycardia</a:t>
            </a:r>
          </a:p>
          <a:p>
            <a:r>
              <a:rPr lang="en-US" dirty="0" smtClean="0"/>
              <a:t>Atrial Fibrillation</a:t>
            </a:r>
          </a:p>
          <a:p>
            <a:r>
              <a:rPr lang="en-US" dirty="0" smtClean="0"/>
              <a:t>Atrial Flutter</a:t>
            </a:r>
          </a:p>
          <a:p>
            <a:r>
              <a:rPr lang="en-US" dirty="0" smtClean="0"/>
              <a:t>Ventricular Fibrillation</a:t>
            </a:r>
          </a:p>
          <a:p>
            <a:r>
              <a:rPr lang="en-US" dirty="0" smtClean="0"/>
              <a:t>Asystole</a:t>
            </a:r>
          </a:p>
          <a:p>
            <a:r>
              <a:rPr lang="en-US" dirty="0" smtClean="0"/>
              <a:t>Tall- Peaked T Waves</a:t>
            </a:r>
          </a:p>
          <a:p>
            <a:endParaRPr lang="en-US" dirty="0" smtClean="0"/>
          </a:p>
          <a:p>
            <a:endParaRPr lang="en-US" dirty="0"/>
          </a:p>
          <a:p>
            <a:pPr marL="114300" indent="0">
              <a:buNone/>
            </a:pPr>
            <a:endParaRPr lang="en-US" dirty="0"/>
          </a:p>
          <a:p>
            <a:r>
              <a:rPr lang="en-US" dirty="0" smtClean="0"/>
              <a:t>ST Segment Elevation</a:t>
            </a:r>
          </a:p>
          <a:p>
            <a:r>
              <a:rPr lang="en-US" dirty="0" smtClean="0"/>
              <a:t>Wide QRS</a:t>
            </a:r>
          </a:p>
          <a:p>
            <a:r>
              <a:rPr lang="en-US" dirty="0" smtClean="0"/>
              <a:t>Ventricular Tachycardia</a:t>
            </a:r>
          </a:p>
          <a:p>
            <a:r>
              <a:rPr lang="en-US" dirty="0" smtClean="0"/>
              <a:t>Premature Ventricular Contraction (PVCs)</a:t>
            </a:r>
          </a:p>
          <a:p>
            <a:r>
              <a:rPr lang="en-US" dirty="0" smtClean="0"/>
              <a:t>Heart Block</a:t>
            </a:r>
          </a:p>
          <a:p>
            <a:r>
              <a:rPr lang="en-US" dirty="0" smtClean="0"/>
              <a:t>Bundle Branch Blocks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365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Sinus Rhythm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Rate: 60 – 100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Sinus Bradycardia: Rate &lt; 60</a:t>
            </a:r>
          </a:p>
          <a:p>
            <a:r>
              <a:rPr lang="en-US" dirty="0" smtClean="0"/>
              <a:t>Sinus Tachycardia: Rate &gt; 100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8" t="7980" r="28990" b="84040"/>
          <a:stretch/>
        </p:blipFill>
        <p:spPr>
          <a:xfrm>
            <a:off x="1066800" y="2590800"/>
            <a:ext cx="6211039" cy="161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47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Atrial Flutter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Flutter: saw tooth appearance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lvl="1"/>
            <a:r>
              <a:rPr lang="en-US" dirty="0" smtClean="0"/>
              <a:t>Atrial rate of 250 – 350 </a:t>
            </a:r>
          </a:p>
          <a:p>
            <a:pPr lvl="2"/>
            <a:r>
              <a:rPr lang="en-US" dirty="0" smtClean="0"/>
              <a:t>Not all of those impulses are conducted through the AV Node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75" t="15556" r="29529" b="77171"/>
          <a:stretch/>
        </p:blipFill>
        <p:spPr>
          <a:xfrm>
            <a:off x="1524000" y="2286000"/>
            <a:ext cx="5289546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797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Atrial Fibrillation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Fib: No Discernable P-Waves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114300" indent="0">
              <a:buNone/>
            </a:pPr>
            <a:endParaRPr lang="en-US" dirty="0" smtClean="0"/>
          </a:p>
          <a:p>
            <a:pPr lvl="1"/>
            <a:r>
              <a:rPr lang="en-US" sz="1600" dirty="0" smtClean="0"/>
              <a:t>SA Node does not trigger </a:t>
            </a:r>
            <a:r>
              <a:rPr lang="en-US" sz="1600" dirty="0" err="1" smtClean="0"/>
              <a:t>depolarizations</a:t>
            </a:r>
            <a:endParaRPr lang="en-US" sz="1600" dirty="0" smtClean="0"/>
          </a:p>
          <a:p>
            <a:pPr lvl="1"/>
            <a:r>
              <a:rPr lang="en-US" sz="1600" dirty="0" err="1" smtClean="0"/>
              <a:t>Depolarizations</a:t>
            </a:r>
            <a:r>
              <a:rPr lang="en-US" sz="1600" dirty="0" smtClean="0"/>
              <a:t> arise from many sites in the atria</a:t>
            </a:r>
          </a:p>
          <a:p>
            <a:pPr lvl="1"/>
            <a:r>
              <a:rPr lang="en-US" sz="1600" dirty="0" smtClean="0"/>
              <a:t>Uncoordinated, low-voltage, high-frequency </a:t>
            </a:r>
            <a:r>
              <a:rPr lang="en-US" sz="1600" dirty="0" err="1" smtClean="0"/>
              <a:t>depolarizations</a:t>
            </a:r>
            <a:r>
              <a:rPr lang="en-US" sz="1600" dirty="0" smtClean="0"/>
              <a:t> with </a:t>
            </a:r>
            <a:r>
              <a:rPr lang="en-US" sz="1600" b="1" dirty="0" smtClean="0">
                <a:solidFill>
                  <a:srgbClr val="FF0000"/>
                </a:solidFill>
              </a:rPr>
              <a:t>no discernable P Waves</a:t>
            </a:r>
          </a:p>
          <a:p>
            <a:pPr lvl="1"/>
            <a:endParaRPr lang="en-US" sz="1600" dirty="0" smtClean="0"/>
          </a:p>
          <a:p>
            <a:r>
              <a:rPr lang="en-US" dirty="0" smtClean="0"/>
              <a:t>Ventricular rate is irregular and usually rapid</a:t>
            </a:r>
          </a:p>
          <a:p>
            <a:pPr lvl="1"/>
            <a:r>
              <a:rPr lang="en-US" dirty="0" smtClean="0"/>
              <a:t>AV Node will limit impulse transmission to limit the ventricular rate</a:t>
            </a:r>
          </a:p>
          <a:p>
            <a:pPr lvl="2"/>
            <a:r>
              <a:rPr lang="en-US" dirty="0" smtClean="0"/>
              <a:t>Important due to high ventricular rates have lower filling times which reduce cardiac output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37" t="22626" r="30067" b="69900"/>
          <a:stretch/>
        </p:blipFill>
        <p:spPr>
          <a:xfrm>
            <a:off x="1219200" y="1905000"/>
            <a:ext cx="5339238" cy="134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902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Atrial Fibrillation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most common arrhythmia in the world</a:t>
            </a:r>
          </a:p>
          <a:p>
            <a:pPr lvl="1"/>
            <a:r>
              <a:rPr lang="en-US" dirty="0" smtClean="0"/>
              <a:t>Leads to:</a:t>
            </a:r>
          </a:p>
          <a:p>
            <a:pPr lvl="2"/>
            <a:r>
              <a:rPr lang="en-US" dirty="0" smtClean="0"/>
              <a:t>Loss of “Atrial Kick” (~10%)</a:t>
            </a:r>
          </a:p>
          <a:p>
            <a:pPr lvl="2"/>
            <a:r>
              <a:rPr lang="en-US" dirty="0" smtClean="0"/>
              <a:t>Palpitations leading to discomfort of anxiety</a:t>
            </a:r>
          </a:p>
          <a:p>
            <a:pPr lvl="2"/>
            <a:r>
              <a:rPr lang="en-US" dirty="0" smtClean="0"/>
              <a:t>Loss of AV synchrony </a:t>
            </a:r>
          </a:p>
          <a:p>
            <a:pPr lvl="3"/>
            <a:r>
              <a:rPr lang="en-US" dirty="0" smtClean="0"/>
              <a:t>Leading to LV dysfunction and CHF</a:t>
            </a:r>
          </a:p>
          <a:p>
            <a:pPr lvl="2"/>
            <a:r>
              <a:rPr lang="en-US" dirty="0" smtClean="0"/>
              <a:t>Stasis of blood flow in the LA (</a:t>
            </a:r>
            <a:r>
              <a:rPr lang="en-US" b="1" dirty="0" smtClean="0">
                <a:solidFill>
                  <a:srgbClr val="FF0000"/>
                </a:solidFill>
              </a:rPr>
              <a:t>Clot Formation</a:t>
            </a:r>
            <a:r>
              <a:rPr lang="en-US" dirty="0" smtClean="0"/>
              <a:t>)</a:t>
            </a:r>
          </a:p>
          <a:p>
            <a:pPr lvl="3"/>
            <a:r>
              <a:rPr lang="en-US" dirty="0" smtClean="0"/>
              <a:t>Increasing the risk of thromboembolism and stroke</a:t>
            </a:r>
          </a:p>
          <a:p>
            <a:pPr lvl="3"/>
            <a:r>
              <a:rPr lang="en-US" dirty="0" smtClean="0"/>
              <a:t>Clot formation is most common in the </a:t>
            </a:r>
            <a:r>
              <a:rPr lang="en-US" dirty="0" smtClean="0">
                <a:solidFill>
                  <a:srgbClr val="FF0000"/>
                </a:solidFill>
              </a:rPr>
              <a:t>left atrial appendage</a:t>
            </a:r>
          </a:p>
          <a:p>
            <a:pPr lvl="4"/>
            <a:r>
              <a:rPr lang="en-US" dirty="0" smtClean="0"/>
              <a:t>Left atrial appendage is often ligated during surgical procedures to prevent this</a:t>
            </a:r>
          </a:p>
          <a:p>
            <a:pPr lvl="2"/>
            <a:r>
              <a:rPr lang="en-US" dirty="0" smtClean="0"/>
              <a:t>Leads to other arrhythmias</a:t>
            </a:r>
          </a:p>
          <a:p>
            <a:r>
              <a:rPr lang="en-US" dirty="0" smtClean="0"/>
              <a:t>Two Types:</a:t>
            </a:r>
          </a:p>
          <a:p>
            <a:pPr lvl="1"/>
            <a:r>
              <a:rPr lang="en-US" dirty="0" smtClean="0"/>
              <a:t>Paroxysmal </a:t>
            </a:r>
            <a:r>
              <a:rPr lang="en-US" dirty="0" err="1" smtClean="0"/>
              <a:t>Afib</a:t>
            </a:r>
            <a:r>
              <a:rPr lang="en-US" dirty="0" smtClean="0"/>
              <a:t>: intermittent or can be stopped</a:t>
            </a:r>
          </a:p>
          <a:p>
            <a:pPr lvl="1"/>
            <a:r>
              <a:rPr lang="en-US" dirty="0" smtClean="0"/>
              <a:t>Permanent: cannot be stopped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056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Treating A Fib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Synchronous </a:t>
            </a:r>
            <a:r>
              <a:rPr lang="en-US" dirty="0" smtClean="0"/>
              <a:t>Cardioversion</a:t>
            </a:r>
          </a:p>
          <a:p>
            <a:pPr lvl="1"/>
            <a:r>
              <a:rPr lang="en-US" dirty="0" smtClean="0"/>
              <a:t>An electric shock delivered once the patient’s </a:t>
            </a:r>
            <a:r>
              <a:rPr lang="en-US" b="1" dirty="0" smtClean="0">
                <a:solidFill>
                  <a:srgbClr val="FF0000"/>
                </a:solidFill>
              </a:rPr>
              <a:t>R Wa</a:t>
            </a:r>
            <a:r>
              <a:rPr lang="en-US" b="1" dirty="0" smtClean="0">
                <a:solidFill>
                  <a:srgbClr val="FF0000"/>
                </a:solidFill>
              </a:rPr>
              <a:t>ve </a:t>
            </a:r>
            <a:r>
              <a:rPr lang="en-US" dirty="0" smtClean="0"/>
              <a:t>is sensed</a:t>
            </a:r>
          </a:p>
          <a:p>
            <a:pPr lvl="2"/>
            <a:r>
              <a:rPr lang="en-US" dirty="0" smtClean="0"/>
              <a:t>Shocks them back into normal sinus rhythm</a:t>
            </a:r>
            <a:endParaRPr lang="en-US" dirty="0" smtClean="0"/>
          </a:p>
          <a:p>
            <a:r>
              <a:rPr lang="en-US" dirty="0" err="1" smtClean="0"/>
              <a:t>Amiodarone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Anti-arrhythmic drug aimed at Supra-ventricular dysrhythmias</a:t>
            </a:r>
          </a:p>
          <a:p>
            <a:r>
              <a:rPr lang="en-US" dirty="0" smtClean="0"/>
              <a:t>Warfarin (Coumadin):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Prevent against clot formation</a:t>
            </a:r>
          </a:p>
          <a:p>
            <a:pPr lvl="1"/>
            <a:r>
              <a:rPr lang="en-US" dirty="0" err="1" smtClean="0"/>
              <a:t>Xarelto</a:t>
            </a:r>
            <a:r>
              <a:rPr lang="en-US" dirty="0" smtClean="0"/>
              <a:t>?? Newer drug</a:t>
            </a:r>
          </a:p>
          <a:p>
            <a:pPr lvl="2"/>
            <a:r>
              <a:rPr lang="en-US" dirty="0" smtClean="0"/>
              <a:t>Inhibits Factor </a:t>
            </a:r>
            <a:r>
              <a:rPr lang="en-US" dirty="0" err="1" smtClean="0"/>
              <a:t>Xa</a:t>
            </a:r>
            <a:endParaRPr lang="en-US" dirty="0" smtClean="0"/>
          </a:p>
          <a:p>
            <a:pPr lvl="2"/>
            <a:r>
              <a:rPr lang="en-US" dirty="0" smtClean="0"/>
              <a:t>Don’t have to monitor INR</a:t>
            </a:r>
            <a:endParaRPr lang="en-US" dirty="0" smtClean="0"/>
          </a:p>
          <a:p>
            <a:r>
              <a:rPr lang="en-US" dirty="0" smtClean="0"/>
              <a:t>Ligation of Left Atrial Appendage</a:t>
            </a:r>
          </a:p>
          <a:p>
            <a:pPr lvl="1"/>
            <a:r>
              <a:rPr lang="en-US" dirty="0" smtClean="0"/>
              <a:t>Use sutures or a device</a:t>
            </a:r>
            <a:endParaRPr lang="en-US" dirty="0" smtClean="0"/>
          </a:p>
          <a:p>
            <a:r>
              <a:rPr lang="en-US" dirty="0" err="1" smtClean="0"/>
              <a:t>Atriclip</a:t>
            </a:r>
            <a:r>
              <a:rPr lang="en-US" dirty="0" smtClean="0"/>
              <a:t>- </a:t>
            </a:r>
          </a:p>
          <a:p>
            <a:pPr lvl="1"/>
            <a:r>
              <a:rPr lang="en-US" dirty="0" smtClean="0"/>
              <a:t>Device used to ligate LAA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364" y="4441677"/>
            <a:ext cx="3597636" cy="241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590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MAZE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Cox-Maze Procedure (older)- incision made in atria, </a:t>
            </a:r>
            <a:r>
              <a:rPr lang="en-US" sz="1800" dirty="0" smtClean="0">
                <a:solidFill>
                  <a:srgbClr val="FF0000"/>
                </a:solidFill>
              </a:rPr>
              <a:t>interrupt re-entry </a:t>
            </a:r>
            <a:r>
              <a:rPr lang="en-US" sz="1800" dirty="0" smtClean="0">
                <a:solidFill>
                  <a:srgbClr val="FF0000"/>
                </a:solidFill>
              </a:rPr>
              <a:t>routes (abhorrent pathways)</a:t>
            </a:r>
            <a:endParaRPr lang="en-US" sz="1800" dirty="0" smtClean="0">
              <a:solidFill>
                <a:srgbClr val="FF0000"/>
              </a:solidFill>
            </a:endParaRPr>
          </a:p>
          <a:p>
            <a:pPr lvl="1"/>
            <a:r>
              <a:rPr lang="en-US" sz="1600" dirty="0" smtClean="0"/>
              <a:t>Also direct the sinus node impulses to the AV Node</a:t>
            </a:r>
          </a:p>
          <a:p>
            <a:r>
              <a:rPr lang="en-US" sz="1800" dirty="0" smtClean="0"/>
              <a:t>MAZE (newer)-</a:t>
            </a:r>
          </a:p>
          <a:p>
            <a:pPr lvl="1"/>
            <a:r>
              <a:rPr lang="en-US" sz="1600" dirty="0" smtClean="0"/>
              <a:t>Radiofrequency- </a:t>
            </a:r>
            <a:r>
              <a:rPr lang="en-US" sz="1600" dirty="0" smtClean="0"/>
              <a:t>“burn”</a:t>
            </a:r>
            <a:endParaRPr lang="en-US" sz="1600" dirty="0" smtClean="0"/>
          </a:p>
          <a:p>
            <a:pPr lvl="1"/>
            <a:r>
              <a:rPr lang="en-US" sz="1600" dirty="0" err="1" smtClean="0"/>
              <a:t>Cryo</a:t>
            </a:r>
            <a:r>
              <a:rPr lang="en-US" sz="1600" dirty="0" smtClean="0"/>
              <a:t>- “freeze”</a:t>
            </a:r>
          </a:p>
          <a:p>
            <a:pPr lvl="1"/>
            <a:r>
              <a:rPr lang="en-US" sz="1600" dirty="0" smtClean="0"/>
              <a:t>Ultrasound (High Intensity Focused Ultrasound)- focused energy</a:t>
            </a:r>
          </a:p>
          <a:p>
            <a:pPr lvl="1"/>
            <a:r>
              <a:rPr lang="en-US" sz="1600" dirty="0" smtClean="0"/>
              <a:t> </a:t>
            </a:r>
            <a:endParaRPr lang="en-US" sz="16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1" t="8268" r="12977" b="595"/>
          <a:stretch/>
        </p:blipFill>
        <p:spPr>
          <a:xfrm>
            <a:off x="6109854" y="3671454"/>
            <a:ext cx="3034146" cy="31865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16" t="26607" r="5852" b="6220"/>
          <a:stretch/>
        </p:blipFill>
        <p:spPr>
          <a:xfrm>
            <a:off x="0" y="3671454"/>
            <a:ext cx="6127326" cy="322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962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Ventricular Tachycardia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Ventricular rate is higher than Atrial Rate (100-200)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lvl="1"/>
            <a:r>
              <a:rPr lang="en-US" dirty="0" smtClean="0"/>
              <a:t>Re-entry arrhythmias caused by abnormal impulse conduction in the ventricles</a:t>
            </a:r>
          </a:p>
          <a:p>
            <a:pPr lvl="1"/>
            <a:r>
              <a:rPr lang="en-US" dirty="0" smtClean="0"/>
              <a:t>Impairs ventricular filling and can lead to </a:t>
            </a:r>
            <a:r>
              <a:rPr lang="en-US" dirty="0" err="1" smtClean="0"/>
              <a:t>Vfib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8" t="60606" r="29798" b="29293"/>
          <a:stretch/>
        </p:blipFill>
        <p:spPr>
          <a:xfrm>
            <a:off x="1600200" y="1981200"/>
            <a:ext cx="5098889" cy="171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171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Ventricular Fibrillation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discernable QRS Complexes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Cardiac Output goes to Zero</a:t>
            </a:r>
          </a:p>
          <a:p>
            <a:pPr lvl="1"/>
            <a:r>
              <a:rPr lang="en-US" dirty="0" smtClean="0"/>
              <a:t>Rapid, low-voltage, uncoordinated </a:t>
            </a:r>
            <a:r>
              <a:rPr lang="en-US" dirty="0" err="1" smtClean="0"/>
              <a:t>depolarizations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Causes: </a:t>
            </a:r>
          </a:p>
          <a:p>
            <a:pPr lvl="1"/>
            <a:r>
              <a:rPr lang="en-US" dirty="0" smtClean="0"/>
              <a:t>Reperfusion of zones of ischemia </a:t>
            </a:r>
          </a:p>
          <a:p>
            <a:pPr lvl="1"/>
            <a:r>
              <a:rPr lang="en-US" dirty="0" smtClean="0"/>
              <a:t>Infarction</a:t>
            </a:r>
          </a:p>
          <a:p>
            <a:pPr marL="11430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37" t="69899" r="30606" b="24760"/>
          <a:stretch/>
        </p:blipFill>
        <p:spPr>
          <a:xfrm>
            <a:off x="391886" y="2057400"/>
            <a:ext cx="710393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1397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Fixing V Fib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0198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Defibrillate</a:t>
            </a:r>
            <a:r>
              <a:rPr lang="en-US" dirty="0" smtClean="0"/>
              <a:t> the Patient!</a:t>
            </a:r>
          </a:p>
          <a:p>
            <a:pPr lvl="1"/>
            <a:r>
              <a:rPr lang="en-US" dirty="0" smtClean="0"/>
              <a:t>Delivers an Asynchronous Impulse to Defibrillate the patient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Meds:</a:t>
            </a:r>
          </a:p>
          <a:p>
            <a:pPr lvl="2"/>
            <a:r>
              <a:rPr lang="en-US" dirty="0" smtClean="0"/>
              <a:t>Lidocaine (not part of ACLS anymore)</a:t>
            </a:r>
          </a:p>
          <a:p>
            <a:pPr lvl="2"/>
            <a:r>
              <a:rPr lang="en-US" dirty="0" err="1" smtClean="0"/>
              <a:t>Amiodarone</a:t>
            </a:r>
            <a:r>
              <a:rPr lang="en-US" dirty="0" smtClean="0"/>
              <a:t> (ACLS guideline)</a:t>
            </a:r>
          </a:p>
          <a:p>
            <a:pPr lvl="2"/>
            <a:r>
              <a:rPr lang="en-US" dirty="0" smtClean="0"/>
              <a:t>Check electrolytes:</a:t>
            </a:r>
          </a:p>
          <a:p>
            <a:pPr lvl="3"/>
            <a:r>
              <a:rPr lang="en-US" dirty="0" smtClean="0"/>
              <a:t>Potassium levels?</a:t>
            </a:r>
          </a:p>
          <a:p>
            <a:pPr lvl="3"/>
            <a:r>
              <a:rPr lang="en-US" dirty="0" smtClean="0"/>
              <a:t>Magnesium?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0" t="6311" r="9662" b="5349"/>
          <a:stretch/>
        </p:blipFill>
        <p:spPr>
          <a:xfrm>
            <a:off x="2424545" y="2438400"/>
            <a:ext cx="3491346" cy="271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113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Defibrillating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00601" cy="5105400"/>
          </a:xfrm>
        </p:spPr>
        <p:txBody>
          <a:bodyPr/>
          <a:lstStyle/>
          <a:p>
            <a:r>
              <a:rPr lang="en-US" b="1" u="sng" dirty="0"/>
              <a:t>External Paddles</a:t>
            </a:r>
            <a:r>
              <a:rPr lang="en-US" dirty="0"/>
              <a:t>: set to ~ 300 joules</a:t>
            </a:r>
          </a:p>
          <a:p>
            <a:endParaRPr lang="en-US" dirty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endParaRPr lang="en-US" dirty="0"/>
          </a:p>
          <a:p>
            <a:r>
              <a:rPr lang="en-US" b="1" u="sng" dirty="0"/>
              <a:t>Internal Paddles</a:t>
            </a:r>
            <a:r>
              <a:rPr lang="en-US" dirty="0"/>
              <a:t>: set to ~ 50 joules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b="1" u="sng" dirty="0"/>
              <a:t>Transcutaneous R2 Pads</a:t>
            </a:r>
            <a:r>
              <a:rPr lang="en-US" dirty="0"/>
              <a:t>: set to ~300 joules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5" t="8363" r="23781" b="6109"/>
          <a:stretch/>
        </p:blipFill>
        <p:spPr>
          <a:xfrm>
            <a:off x="5825836" y="3108070"/>
            <a:ext cx="1524000" cy="16718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3" t="7692" r="17636" b="21578"/>
          <a:stretch/>
        </p:blipFill>
        <p:spPr>
          <a:xfrm>
            <a:off x="5690754" y="4876800"/>
            <a:ext cx="2308602" cy="190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754" y="1143000"/>
            <a:ext cx="2644908" cy="1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280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Premature Atrial Contractions (PACs)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Extra and Early P Waves</a:t>
            </a:r>
          </a:p>
          <a:p>
            <a:pPr lvl="1"/>
            <a:r>
              <a:rPr lang="en-US" dirty="0" smtClean="0"/>
              <a:t>From Ectopic Pacemaker sites in the atria</a:t>
            </a:r>
          </a:p>
          <a:p>
            <a:pPr lvl="1"/>
            <a:r>
              <a:rPr lang="en-US" dirty="0" smtClean="0"/>
              <a:t>Irregularly shaped P Wave</a:t>
            </a:r>
          </a:p>
          <a:p>
            <a:pPr lvl="1"/>
            <a:r>
              <a:rPr lang="en-US" dirty="0" smtClean="0"/>
              <a:t>Normal QRS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Frequent PACs may precede Paroxysmal SVT, A-fib, or A-flutter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marL="11430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5" t="24673" r="1797" b="38605"/>
          <a:stretch/>
        </p:blipFill>
        <p:spPr>
          <a:xfrm>
            <a:off x="955964" y="3408218"/>
            <a:ext cx="6788728" cy="177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38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Premature Ventricular Contractions (PVCs)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Extra and Early QRS Complexes</a:t>
            </a:r>
          </a:p>
          <a:p>
            <a:pPr lvl="2"/>
            <a:r>
              <a:rPr lang="en-US" dirty="0"/>
              <a:t>From Ectopic Pacemaker sites in the </a:t>
            </a:r>
            <a:r>
              <a:rPr lang="en-US" dirty="0" smtClean="0"/>
              <a:t>ventricles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No P Wave preceding the PVC</a:t>
            </a:r>
          </a:p>
          <a:p>
            <a:r>
              <a:rPr lang="en-US" dirty="0" smtClean="0"/>
              <a:t>Wide QRS in the PVC (&gt;0.12)</a:t>
            </a:r>
          </a:p>
          <a:p>
            <a:r>
              <a:rPr lang="en-US" dirty="0" smtClean="0"/>
              <a:t>Single PVC: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Triplet PVCs: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14" t="51515" r="30153" b="40897"/>
          <a:stretch/>
        </p:blipFill>
        <p:spPr>
          <a:xfrm>
            <a:off x="2514600" y="3200400"/>
            <a:ext cx="4631373" cy="12191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03" t="7871" b="40391"/>
          <a:stretch/>
        </p:blipFill>
        <p:spPr>
          <a:xfrm>
            <a:off x="2362200" y="5257800"/>
            <a:ext cx="4087091" cy="145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6685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00" t="49125" r="28836" b="40546"/>
          <a:stretch/>
        </p:blipFill>
        <p:spPr>
          <a:xfrm>
            <a:off x="5292791" y="5588000"/>
            <a:ext cx="3851209" cy="127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0" t="37037" r="32399" b="54920"/>
          <a:stretch/>
        </p:blipFill>
        <p:spPr>
          <a:xfrm>
            <a:off x="5442856" y="3543960"/>
            <a:ext cx="3701144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620000" cy="1143000"/>
          </a:xfrm>
        </p:spPr>
        <p:txBody>
          <a:bodyPr/>
          <a:lstStyle/>
          <a:p>
            <a:r>
              <a:rPr lang="en-US" dirty="0" smtClean="0"/>
              <a:t>Heart Block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60960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AV Block</a:t>
            </a:r>
          </a:p>
          <a:p>
            <a:pPr lvl="1"/>
            <a:r>
              <a:rPr lang="en-US" dirty="0" smtClean="0"/>
              <a:t>Depressed impulse transmission from atria to ventricle</a:t>
            </a:r>
          </a:p>
          <a:p>
            <a:pPr lvl="1"/>
            <a:r>
              <a:rPr lang="en-US" dirty="0" smtClean="0"/>
              <a:t>Atrial rate is higher than ventricular rate</a:t>
            </a:r>
          </a:p>
          <a:p>
            <a:r>
              <a:rPr lang="en-US" b="1" dirty="0" smtClean="0"/>
              <a:t>First Degree AV Block:</a:t>
            </a:r>
          </a:p>
          <a:p>
            <a:pPr lvl="1"/>
            <a:r>
              <a:rPr lang="en-US" dirty="0" smtClean="0"/>
              <a:t>One P Wave to One QRS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Long PR Interval </a:t>
            </a:r>
            <a:r>
              <a:rPr lang="en-US" dirty="0"/>
              <a:t>(</a:t>
            </a:r>
            <a:r>
              <a:rPr lang="en-US" dirty="0" smtClean="0"/>
              <a:t> &gt; 0.2)</a:t>
            </a:r>
          </a:p>
          <a:p>
            <a:r>
              <a:rPr lang="en-US" b="1" dirty="0"/>
              <a:t>Second Degree AV Block: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Two or three P Waves to One QRS</a:t>
            </a:r>
          </a:p>
          <a:p>
            <a:pPr lvl="1"/>
            <a:r>
              <a:rPr lang="en-US" dirty="0" smtClean="0"/>
              <a:t>Impulse gets through AV Node and generate ventricular </a:t>
            </a:r>
            <a:r>
              <a:rPr lang="en-US" dirty="0" err="1" smtClean="0"/>
              <a:t>depole</a:t>
            </a:r>
            <a:endParaRPr lang="en-US" dirty="0" smtClean="0"/>
          </a:p>
          <a:p>
            <a:r>
              <a:rPr lang="en-US" b="1" dirty="0"/>
              <a:t>Third Degree AV Block:</a:t>
            </a:r>
          </a:p>
          <a:p>
            <a:pPr lvl="1"/>
            <a:r>
              <a:rPr lang="en-US" dirty="0" smtClean="0"/>
              <a:t>No atrial </a:t>
            </a:r>
            <a:r>
              <a:rPr lang="en-US" dirty="0" err="1" smtClean="0"/>
              <a:t>depolarizations</a:t>
            </a:r>
            <a:r>
              <a:rPr lang="en-US" dirty="0" smtClean="0"/>
              <a:t> are conducted through AV Node</a:t>
            </a:r>
          </a:p>
          <a:p>
            <a:pPr lvl="1"/>
            <a:r>
              <a:rPr lang="en-US" dirty="0" smtClean="0"/>
              <a:t>P Waves and QRS are completely dissociated</a:t>
            </a:r>
          </a:p>
          <a:p>
            <a:pPr lvl="1"/>
            <a:r>
              <a:rPr lang="en-US" dirty="0" smtClean="0"/>
              <a:t>Ventricles still depolarize but due to intrinsic ventricle pacer site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Rate of &lt;40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37" t="29495" r="30875" b="61909"/>
          <a:stretch/>
        </p:blipFill>
        <p:spPr>
          <a:xfrm>
            <a:off x="4114800" y="2366653"/>
            <a:ext cx="4008582" cy="118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903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 Segment Elevation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 Elevation = </a:t>
            </a:r>
            <a:r>
              <a:rPr lang="en-US" dirty="0" err="1" smtClean="0"/>
              <a:t>Transmural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Ischemia</a:t>
            </a:r>
            <a:r>
              <a:rPr lang="en-US" dirty="0" smtClean="0"/>
              <a:t> or Pericarditis</a:t>
            </a:r>
          </a:p>
          <a:p>
            <a:pPr lvl="1"/>
            <a:r>
              <a:rPr lang="en-US" dirty="0" smtClean="0"/>
              <a:t>Ischemia:</a:t>
            </a:r>
          </a:p>
          <a:p>
            <a:pPr lvl="2"/>
            <a:r>
              <a:rPr lang="en-US" dirty="0" smtClean="0"/>
              <a:t>Due to Coronary Vasospasm, Thrombus, or a tight fixed coronary artery lesion</a:t>
            </a:r>
          </a:p>
          <a:p>
            <a:r>
              <a:rPr lang="en-US" dirty="0" smtClean="0"/>
              <a:t>ST Elevation can be the first ECG manifestation  of a Myocardial Infarction</a:t>
            </a:r>
          </a:p>
          <a:p>
            <a:r>
              <a:rPr lang="en-US" dirty="0" smtClean="0"/>
              <a:t>Symptoms will include angina, CP, SOB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618" y="4343400"/>
            <a:ext cx="580171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06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 Elevation Fix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Meds:</a:t>
            </a:r>
          </a:p>
          <a:p>
            <a:pPr lvl="1"/>
            <a:r>
              <a:rPr lang="en-US" dirty="0" smtClean="0"/>
              <a:t>ASA and Nitrates given to resolve possible vasospasm</a:t>
            </a:r>
          </a:p>
          <a:p>
            <a:pPr lvl="1"/>
            <a:r>
              <a:rPr lang="en-US" dirty="0" err="1" smtClean="0"/>
              <a:t>Thrombolytics</a:t>
            </a:r>
            <a:r>
              <a:rPr lang="en-US" dirty="0" smtClean="0"/>
              <a:t> given to relieve possible thrombus</a:t>
            </a:r>
          </a:p>
          <a:p>
            <a:r>
              <a:rPr lang="en-US" dirty="0" smtClean="0"/>
              <a:t>Cath. Lab for PCI</a:t>
            </a:r>
          </a:p>
          <a:p>
            <a:r>
              <a:rPr lang="en-US" dirty="0" smtClean="0"/>
              <a:t>Cardiac Surgery for CABG</a:t>
            </a:r>
          </a:p>
        </p:txBody>
      </p:sp>
    </p:spTree>
    <p:extLst>
      <p:ext uri="{BB962C8B-B14F-4D97-AF65-F5344CB8AC3E}">
        <p14:creationId xmlns:p14="http://schemas.microsoft.com/office/powerpoint/2010/main" val="6407058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2883</TotalTime>
  <Words>793</Words>
  <Application>Microsoft Office PowerPoint</Application>
  <PresentationFormat>On-screen Show (4:3)</PresentationFormat>
  <Paragraphs>207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Adjacency</vt:lpstr>
      <vt:lpstr>ECGs  for Perfusion</vt:lpstr>
      <vt:lpstr>ECG Review</vt:lpstr>
      <vt:lpstr>Intrinsic Pacemaker Sites</vt:lpstr>
      <vt:lpstr>ECG Components</vt:lpstr>
      <vt:lpstr>Rhythms in the OR</vt:lpstr>
      <vt:lpstr>Normal Sinus Rhythm</vt:lpstr>
      <vt:lpstr>Atrial Flutter</vt:lpstr>
      <vt:lpstr>Atrial Fibrillation</vt:lpstr>
      <vt:lpstr>Atrial Fibrillation</vt:lpstr>
      <vt:lpstr>Treating A Fib</vt:lpstr>
      <vt:lpstr>MAZE Procedure</vt:lpstr>
      <vt:lpstr>Ventricular Tachycardia</vt:lpstr>
      <vt:lpstr>Ventricular Fibrillation</vt:lpstr>
      <vt:lpstr>Fixing V Fib</vt:lpstr>
      <vt:lpstr>Defibrillating Options</vt:lpstr>
      <vt:lpstr>Premature Atrial Contractions (PACs)</vt:lpstr>
      <vt:lpstr>Premature Ventricular Contractions (PVCs)</vt:lpstr>
      <vt:lpstr>Heart Block</vt:lpstr>
      <vt:lpstr>ST Segment Elevation</vt:lpstr>
      <vt:lpstr>ST Elevation Fix</vt:lpstr>
    </vt:vector>
  </TitlesOfParts>
  <Company>Cooper University Hospital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ECG for Perfusion</dc:title>
  <dc:creator>hancock-michael</dc:creator>
  <cp:lastModifiedBy>hancock-michael</cp:lastModifiedBy>
  <cp:revision>69</cp:revision>
  <dcterms:created xsi:type="dcterms:W3CDTF">2015-02-15T16:12:13Z</dcterms:created>
  <dcterms:modified xsi:type="dcterms:W3CDTF">2015-05-05T11:43:57Z</dcterms:modified>
</cp:coreProperties>
</file>